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256" r:id="rId5"/>
    <p:sldId id="257" r:id="rId6"/>
    <p:sldId id="260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32" autoAdjust="0"/>
    <p:restoredTop sz="73744" autoAdjust="0"/>
  </p:normalViewPr>
  <p:slideViewPr>
    <p:cSldViewPr snapToGrid="0">
      <p:cViewPr varScale="1">
        <p:scale>
          <a:sx n="78" d="100"/>
          <a:sy n="78" d="100"/>
        </p:scale>
        <p:origin x="3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7A5608-A6A7-4A30-A69A-05E24BAF75A3}" type="datetimeFigureOut">
              <a:rPr lang="en-US" smtClean="0"/>
              <a:t>10/6/2021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19FC5D-BA50-4A5B-95AB-D2FD158EFA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584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19FC5D-BA50-4A5B-95AB-D2FD158EFA6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010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Input maps (earlier image, later image, independent variable of distance, independent variable of elevation, Boolean protection map)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19FC5D-BA50-4A5B-95AB-D2FD158EFA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648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RunA</a:t>
            </a:r>
            <a:r>
              <a:rPr lang="en-US" b="1" dirty="0"/>
              <a:t> Analysis: (soft output map, CROSSTAB map, Regress </a:t>
            </a:r>
            <a:r>
              <a:rPr lang="en-US" b="1" dirty="0" err="1"/>
              <a:t>ScatterPlot</a:t>
            </a:r>
            <a:r>
              <a:rPr lang="en-US" b="1" dirty="0"/>
              <a:t>)</a:t>
            </a:r>
          </a:p>
          <a:p>
            <a:r>
              <a:rPr lang="en-US" b="1" dirty="0"/>
              <a:t>Explain: # of pixels of gain during each stage &amp; why; </a:t>
            </a:r>
          </a:p>
          <a:p>
            <a:r>
              <a:rPr lang="en-US" b="1" dirty="0"/>
              <a:t>How LCM uses transition potential map; </a:t>
            </a:r>
          </a:p>
          <a:p>
            <a:r>
              <a:rPr lang="en-US" b="1" dirty="0"/>
              <a:t>Avg. transition potential for each soft prediction map;</a:t>
            </a:r>
          </a:p>
          <a:p>
            <a:r>
              <a:rPr lang="en-US" b="1" dirty="0"/>
              <a:t>Does a large avg. transition potential lead to an increase risk of larger quantity of post-1985 gain of built?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19FC5D-BA50-4A5B-95AB-D2FD158EFA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5439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RunB</a:t>
            </a:r>
            <a:r>
              <a:rPr lang="en-US" b="1" dirty="0"/>
              <a:t> Analysis: (soft output map, CROSSTAB map, Regress </a:t>
            </a:r>
            <a:r>
              <a:rPr lang="en-US" b="1" dirty="0" err="1"/>
              <a:t>ScatterPlot</a:t>
            </a:r>
            <a:r>
              <a:rPr lang="en-US" b="1" dirty="0"/>
              <a:t>)</a:t>
            </a:r>
          </a:p>
          <a:p>
            <a:r>
              <a:rPr lang="en-US" b="1" dirty="0"/>
              <a:t>Explain: # of pixels of gain during each stage &amp; why; </a:t>
            </a:r>
          </a:p>
          <a:p>
            <a:r>
              <a:rPr lang="en-US" b="1" dirty="0"/>
              <a:t>How LCM uses transition potential map; </a:t>
            </a:r>
          </a:p>
          <a:p>
            <a:r>
              <a:rPr lang="en-US" b="1" dirty="0"/>
              <a:t>Avg. transition potential for each soft prediction map;</a:t>
            </a:r>
          </a:p>
          <a:p>
            <a:r>
              <a:rPr lang="en-US" b="1" dirty="0"/>
              <a:t>Does a large avg. transition potential lead to an increase risk of larger quantity of post-1985 gain of built?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19FC5D-BA50-4A5B-95AB-D2FD158EFA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050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RunA</a:t>
            </a:r>
            <a:r>
              <a:rPr lang="en-US" b="1" dirty="0"/>
              <a:t> Analysis: (soft output map, CROSSTAB map, Regress </a:t>
            </a:r>
            <a:r>
              <a:rPr lang="en-US" b="1" dirty="0" err="1"/>
              <a:t>ScatterPlot</a:t>
            </a:r>
            <a:r>
              <a:rPr lang="en-US" b="1" dirty="0"/>
              <a:t>)</a:t>
            </a:r>
          </a:p>
          <a:p>
            <a:r>
              <a:rPr lang="en-US" b="1" dirty="0"/>
              <a:t>Explain: # of pixels of gain during each stage &amp; why; </a:t>
            </a:r>
          </a:p>
          <a:p>
            <a:r>
              <a:rPr lang="en-US" b="1" dirty="0"/>
              <a:t>How LCM uses transition potential map; </a:t>
            </a:r>
          </a:p>
          <a:p>
            <a:r>
              <a:rPr lang="en-US" b="1" dirty="0"/>
              <a:t>Avg. transition potential for each soft prediction map;</a:t>
            </a:r>
          </a:p>
          <a:p>
            <a:r>
              <a:rPr lang="en-US" b="1" dirty="0"/>
              <a:t>Does a large avg. transition potential lead to an increase risk of larger quantity of post-1985 gain of built?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19FC5D-BA50-4A5B-95AB-D2FD158EFA6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931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E48BB2-4470-4677-8B9F-1F8B9F317F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C326F-04A9-4323-9C38-FFA4C561677F}" type="datetime1">
              <a:rPr lang="en-US" smtClean="0"/>
              <a:t>10/6/2021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6DA036-65DE-4BDA-B7D5-6B363AC5E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68A022-E61A-4B56-94D8-8494E0619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536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005F8-9E77-4E48-8D91-9C23543F5844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403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966B0-2201-4BEF-85C9-C5D9E9DD9408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6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AC52F-B6B4-4977-9932-D57C7A29A461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6492003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114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9D56F-6ECE-44A8-BF82-451B05CA0A74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6494462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7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18836-FB29-4BC0-92B7-AE8F61850B81}" type="datetime1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0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ED938-2281-4124-8354-36F0677498A0}" type="datetime1">
              <a:rPr lang="en-US" smtClean="0"/>
              <a:t>10/6/2021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74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AA99D1-2FB9-4B70-A9EA-1AD81A10D3DC}" type="datetime1">
              <a:rPr lang="en-US" smtClean="0"/>
              <a:t>10/6/2021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931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E8906-B173-43F5-9891-1ECF001FE69B}" type="datetime1">
              <a:rPr lang="en-US" smtClean="0"/>
              <a:t>10/6/2021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221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DD21E-21A0-4C6A-86BD-50B3ED7A7DCF}" type="datetime1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239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FD6FD-7A7E-47FA-9E23-A50438F0BAE7}" type="datetime1">
              <a:rPr lang="en-US" smtClean="0"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639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CC326F-04A9-4323-9C38-FFA4C561677F}" type="datetime1">
              <a:rPr lang="en-US" smtClean="0"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AC93A-5DFE-4599-8AB9-9FC0E0DE70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4470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70BFB-1E05-48D7-B28D-B7B3158CCB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Assignment 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65CE17-3F3A-4577-8A87-503F38F30CE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Marissa Defratti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1298C6-C0DA-4AC9-8559-9375C283DF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8F6AC93A-5DFE-4599-8AB9-9FC0E0DE707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521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728CD-3174-4557-A7AF-16CCF6E4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81193"/>
          </a:xfrm>
        </p:spPr>
        <p:txBody>
          <a:bodyPr/>
          <a:lstStyle/>
          <a:p>
            <a:r>
              <a:rPr lang="en-US" dirty="0"/>
              <a:t>Input Maps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E80AA-75B6-4242-9FE7-0D451C497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AC93A-5DFE-4599-8AB9-9FC0E0DE7078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0A504D66-585E-42E0-9AA4-7512AF0424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06" y="1279575"/>
            <a:ext cx="3431764" cy="2561949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B9D85BE6-2A8C-4732-8BF8-5903C9D527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05" y="4059217"/>
            <a:ext cx="3431765" cy="2561950"/>
          </a:xfrm>
          <a:prstGeom prst="rect">
            <a:avLst/>
          </a:prstGeom>
        </p:spPr>
      </p:pic>
      <p:pic>
        <p:nvPicPr>
          <p:cNvPr id="13" name="Picture 12" descr="Scatter chart&#10;&#10;Description automatically generated with low confidence">
            <a:extLst>
              <a:ext uri="{FF2B5EF4-FFF2-40B4-BE49-F238E27FC236}">
                <a16:creationId xmlns:a16="http://schemas.microsoft.com/office/drawing/2014/main" id="{EBD54E46-68E0-4FAC-AE04-F072128184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8013" y="2560549"/>
            <a:ext cx="3431762" cy="2561948"/>
          </a:xfrm>
          <a:prstGeom prst="rect">
            <a:avLst/>
          </a:prstGeom>
        </p:spPr>
      </p:pic>
      <p:pic>
        <p:nvPicPr>
          <p:cNvPr id="15" name="Picture 14" descr="Map&#10;&#10;Description automatically generated">
            <a:extLst>
              <a:ext uri="{FF2B5EF4-FFF2-40B4-BE49-F238E27FC236}">
                <a16:creationId xmlns:a16="http://schemas.microsoft.com/office/drawing/2014/main" id="{A5FA967E-6794-4111-9EB8-28CE8261B6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136" y="1279576"/>
            <a:ext cx="3431763" cy="2561948"/>
          </a:xfrm>
          <a:prstGeom prst="rect">
            <a:avLst/>
          </a:prstGeom>
        </p:spPr>
      </p:pic>
      <p:pic>
        <p:nvPicPr>
          <p:cNvPr id="19" name="Picture 18" descr="Map&#10;&#10;Description automatically generated">
            <a:extLst>
              <a:ext uri="{FF2B5EF4-FFF2-40B4-BE49-F238E27FC236}">
                <a16:creationId xmlns:a16="http://schemas.microsoft.com/office/drawing/2014/main" id="{60C5CF97-03FF-41DE-AEF2-DABFC1654E7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1136" y="4059218"/>
            <a:ext cx="3431764" cy="2561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504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728CD-3174-4557-A7AF-16CCF6E4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81193"/>
          </a:xfrm>
        </p:spPr>
        <p:txBody>
          <a:bodyPr/>
          <a:lstStyle/>
          <a:p>
            <a:r>
              <a:rPr lang="en-US" dirty="0"/>
              <a:t>Run 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E80AA-75B6-4242-9FE7-0D451C497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AC93A-5DFE-4599-8AB9-9FC0E0DE7078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135138EA-8981-4CDF-9614-B3E9D04BE4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752" y="280603"/>
            <a:ext cx="4217319" cy="3148397"/>
          </a:xfrm>
          <a:prstGeom prst="rect">
            <a:avLst/>
          </a:prstGeom>
        </p:spPr>
      </p:pic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62C88959-1AF8-4C92-AD1F-F8F4CCA985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752" y="3526168"/>
            <a:ext cx="4217319" cy="314839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04EE31F-E6B1-40D6-B7BC-2B2EBAE134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763" y="900232"/>
            <a:ext cx="6284226" cy="3343576"/>
          </a:xfrm>
          <a:prstGeom prst="rect">
            <a:avLst/>
          </a:prstGeom>
        </p:spPr>
      </p:pic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8768BD54-0B9A-41EA-AEC9-955F218DD5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0880274"/>
              </p:ext>
            </p:extLst>
          </p:nvPr>
        </p:nvGraphicFramePr>
        <p:xfrm>
          <a:off x="1992965" y="4606271"/>
          <a:ext cx="3605821" cy="188573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16135">
                  <a:extLst>
                    <a:ext uri="{9D8B030D-6E8A-4147-A177-3AD203B41FA5}">
                      <a16:colId xmlns:a16="http://schemas.microsoft.com/office/drawing/2014/main" val="2575133727"/>
                    </a:ext>
                  </a:extLst>
                </a:gridCol>
                <a:gridCol w="889686">
                  <a:extLst>
                    <a:ext uri="{9D8B030D-6E8A-4147-A177-3AD203B41FA5}">
                      <a16:colId xmlns:a16="http://schemas.microsoft.com/office/drawing/2014/main" val="1095026322"/>
                    </a:ext>
                  </a:extLst>
                </a:gridCol>
              </a:tblGrid>
              <a:tr h="276463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Pixels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41883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Persistence of Non-Built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48,547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53581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Persistence of Built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22,279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108042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Gain of Built (2035-2085)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16,182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720191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Gain of Built (1985-2035)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16,182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66464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499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728CD-3174-4557-A7AF-16CCF6E4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81193"/>
          </a:xfrm>
        </p:spPr>
        <p:txBody>
          <a:bodyPr/>
          <a:lstStyle/>
          <a:p>
            <a:r>
              <a:rPr lang="en-US" dirty="0"/>
              <a:t>Run 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E80AA-75B6-4242-9FE7-0D451C497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AC93A-5DFE-4599-8AB9-9FC0E0DE7078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AC948902-02D6-4316-BF0A-CED675971F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752" y="280603"/>
            <a:ext cx="4217319" cy="3148397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965E25AE-DDF3-4D4A-98B1-769184CA7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751" y="3526168"/>
            <a:ext cx="4217319" cy="314839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C0110E2-DF10-4CA9-88C1-88475C14B7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763" y="881193"/>
            <a:ext cx="6292130" cy="3343576"/>
          </a:xfrm>
          <a:prstGeom prst="rect">
            <a:avLst/>
          </a:prstGeom>
        </p:spPr>
      </p:pic>
      <p:graphicFrame>
        <p:nvGraphicFramePr>
          <p:cNvPr id="15" name="Table 12">
            <a:extLst>
              <a:ext uri="{FF2B5EF4-FFF2-40B4-BE49-F238E27FC236}">
                <a16:creationId xmlns:a16="http://schemas.microsoft.com/office/drawing/2014/main" id="{5C966CB2-5812-4BB7-B275-8CE7900530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070071"/>
              </p:ext>
            </p:extLst>
          </p:nvPr>
        </p:nvGraphicFramePr>
        <p:xfrm>
          <a:off x="1992965" y="4606271"/>
          <a:ext cx="3605821" cy="188573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16135">
                  <a:extLst>
                    <a:ext uri="{9D8B030D-6E8A-4147-A177-3AD203B41FA5}">
                      <a16:colId xmlns:a16="http://schemas.microsoft.com/office/drawing/2014/main" val="2575133727"/>
                    </a:ext>
                  </a:extLst>
                </a:gridCol>
                <a:gridCol w="889686">
                  <a:extLst>
                    <a:ext uri="{9D8B030D-6E8A-4147-A177-3AD203B41FA5}">
                      <a16:colId xmlns:a16="http://schemas.microsoft.com/office/drawing/2014/main" val="1095026322"/>
                    </a:ext>
                  </a:extLst>
                </a:gridCol>
              </a:tblGrid>
              <a:tr h="276463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Pixels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41883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Persistence of Non-Built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48,547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53581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Persistence of Built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22,279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108042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Gain of Built (2035-2085)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16,182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720191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Gain of Built (1985-2035)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16,182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66464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4602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728CD-3174-4557-A7AF-16CCF6E4D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81193"/>
          </a:xfrm>
        </p:spPr>
        <p:txBody>
          <a:bodyPr/>
          <a:lstStyle/>
          <a:p>
            <a:r>
              <a:rPr lang="en-US" dirty="0"/>
              <a:t>Run 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E80AA-75B6-4242-9FE7-0D451C497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AC93A-5DFE-4599-8AB9-9FC0E0DE7078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096282EF-A118-4481-AA52-6280B371C8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753" y="280604"/>
            <a:ext cx="4217318" cy="3148396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D897EA2E-2B14-4EA6-AE1E-3B20C1699F7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753" y="3526169"/>
            <a:ext cx="4217318" cy="314839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F11FA58-46F4-4C03-A7F4-68BA9116F4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3763" y="881193"/>
            <a:ext cx="6292130" cy="3357684"/>
          </a:xfrm>
          <a:prstGeom prst="rect">
            <a:avLst/>
          </a:prstGeom>
        </p:spPr>
      </p:pic>
      <p:graphicFrame>
        <p:nvGraphicFramePr>
          <p:cNvPr id="11" name="Table 12">
            <a:extLst>
              <a:ext uri="{FF2B5EF4-FFF2-40B4-BE49-F238E27FC236}">
                <a16:creationId xmlns:a16="http://schemas.microsoft.com/office/drawing/2014/main" id="{279EA887-AC9B-4136-A2FD-B34171724F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1070071"/>
              </p:ext>
            </p:extLst>
          </p:nvPr>
        </p:nvGraphicFramePr>
        <p:xfrm>
          <a:off x="1992965" y="4606271"/>
          <a:ext cx="3605821" cy="188573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16135">
                  <a:extLst>
                    <a:ext uri="{9D8B030D-6E8A-4147-A177-3AD203B41FA5}">
                      <a16:colId xmlns:a16="http://schemas.microsoft.com/office/drawing/2014/main" val="2575133727"/>
                    </a:ext>
                  </a:extLst>
                </a:gridCol>
                <a:gridCol w="889686">
                  <a:extLst>
                    <a:ext uri="{9D8B030D-6E8A-4147-A177-3AD203B41FA5}">
                      <a16:colId xmlns:a16="http://schemas.microsoft.com/office/drawing/2014/main" val="1095026322"/>
                    </a:ext>
                  </a:extLst>
                </a:gridCol>
              </a:tblGrid>
              <a:tr h="276463">
                <a:tc>
                  <a:txBody>
                    <a:bodyPr/>
                    <a:lstStyle/>
                    <a:p>
                      <a:r>
                        <a:rPr lang="en-US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Pixels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541883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Persistence of Non-Built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48,547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853581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Persistence of Built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22,279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108042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Gain of Built (2035-2085)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16,182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720191"/>
                  </a:ext>
                </a:extLst>
              </a:tr>
              <a:tr h="379993">
                <a:tc>
                  <a:txBody>
                    <a:bodyPr/>
                    <a:lstStyle/>
                    <a:p>
                      <a:r>
                        <a:rPr lang="en-US" dirty="0"/>
                        <a:t>Gain of Built (1985-2035)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16,182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66464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2507890"/>
      </p:ext>
    </p:extLst>
  </p:cSld>
  <p:clrMapOvr>
    <a:masterClrMapping/>
  </p:clrMapOvr>
</p:sld>
</file>

<file path=ppt/theme/theme1.xml><?xml version="1.0" encoding="utf-8"?>
<a:theme xmlns:a="http://schemas.openxmlformats.org/drawingml/2006/main" name="LCM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CM" id="{1FD11D0C-F5F6-4B09-BB15-51A283FB8BF3}" vid="{E1DB7F98-35EB-42FD-A48E-03C3D94B199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35C16120A26594A82FA348661BCDFD5" ma:contentTypeVersion="6" ma:contentTypeDescription="Create a new document." ma:contentTypeScope="" ma:versionID="ebf8f6b211cf7480a9c1e9abbe5b9900">
  <xsd:schema xmlns:xsd="http://www.w3.org/2001/XMLSchema" xmlns:xs="http://www.w3.org/2001/XMLSchema" xmlns:p="http://schemas.microsoft.com/office/2006/metadata/properties" xmlns:ns3="85a8a707-8bc1-47a8-b498-60fbca1c4027" targetNamespace="http://schemas.microsoft.com/office/2006/metadata/properties" ma:root="true" ma:fieldsID="9aa8d025c47f7e9d77f3d86ad8859b83" ns3:_="">
    <xsd:import namespace="85a8a707-8bc1-47a8-b498-60fbca1c402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5a8a707-8bc1-47a8-b498-60fbca1c40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3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FA689F2-0D02-44E4-BF01-0024007A54C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81BBA2-10E1-476E-8C80-ECDD07130A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5a8a707-8bc1-47a8-b498-60fbca1c402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465C822-3CB6-481C-BAF3-4B65A78FE9BF}">
  <ds:schemaRefs>
    <ds:schemaRef ds:uri="http://schemas.microsoft.com/office/2006/metadata/properties"/>
    <ds:schemaRef ds:uri="http://www.w3.org/XML/1998/namespace"/>
    <ds:schemaRef ds:uri="http://purl.org/dc/terms/"/>
    <ds:schemaRef ds:uri="85a8a707-8bc1-47a8-b498-60fbca1c4027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LCM</Template>
  <TotalTime>169</TotalTime>
  <Words>312</Words>
  <Application>Microsoft Office PowerPoint</Application>
  <PresentationFormat>Widescreen</PresentationFormat>
  <Paragraphs>62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LCM</vt:lpstr>
      <vt:lpstr>Assignment 5</vt:lpstr>
      <vt:lpstr>Input Maps</vt:lpstr>
      <vt:lpstr>Run A</vt:lpstr>
      <vt:lpstr>Run B</vt:lpstr>
      <vt:lpstr>Run 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4</dc:title>
  <dc:creator>Defratti, Marissa</dc:creator>
  <cp:lastModifiedBy>Defratti, Marissa</cp:lastModifiedBy>
  <cp:revision>5</cp:revision>
  <dcterms:created xsi:type="dcterms:W3CDTF">2021-09-29T15:16:17Z</dcterms:created>
  <dcterms:modified xsi:type="dcterms:W3CDTF">2021-10-06T16:40:45Z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0x010100235C16120A26594A82FA348661BCDFD5</vt:lpwstr>
  </property>
</Properties>
</file>

<file path=docProps/thumbnail.jpeg>
</file>